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75" r:id="rId8"/>
    <p:sldId id="262" r:id="rId9"/>
    <p:sldId id="263" r:id="rId10"/>
    <p:sldId id="264" r:id="rId11"/>
    <p:sldId id="265" r:id="rId12"/>
    <p:sldId id="266" r:id="rId13"/>
    <p:sldId id="276" r:id="rId14"/>
    <p:sldId id="267" r:id="rId15"/>
    <p:sldId id="270" r:id="rId16"/>
    <p:sldId id="277" r:id="rId17"/>
    <p:sldId id="278" r:id="rId18"/>
    <p:sldId id="274" r:id="rId19"/>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46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068B8EC0-976A-40A8-864F-963F85C5FF9A}" type="datetimeFigureOut">
              <a:rPr lang="en-GB" smtClean="0"/>
              <a:pPr/>
              <a:t>04/01/2019</a:t>
            </a:fld>
            <a:endParaRPr lang="en-GB"/>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251CF0AD-0F18-4803-8DA4-9407F9B1959D}"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89EB3C4-38C6-489C-B3A1-5D2877E851BF}" type="datetime1">
              <a:rPr lang="en-GB" smtClean="0"/>
              <a:pPr/>
              <a:t>04/01/2019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32E205-1F0D-4384-96D4-1356993B309D}"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C62363C-1845-4FB3-A97B-7F8B8CA190A5}" type="datetime1">
              <a:rPr lang="en-GB" smtClean="0"/>
              <a:pPr/>
              <a:t>04/01/2019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32E205-1F0D-4384-96D4-1356993B309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2D0CF28-A9B7-40B7-B1DC-DFB4FF1DA3A8}" type="datetime1">
              <a:rPr lang="en-GB" smtClean="0"/>
              <a:pPr/>
              <a:t>04/01/2019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32E205-1F0D-4384-96D4-1356993B309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FFDE271-B37F-4517-A40F-F1FDB3EB9D37}" type="datetime1">
              <a:rPr lang="en-GB" smtClean="0"/>
              <a:pPr/>
              <a:t>04/01/2019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32E205-1F0D-4384-96D4-1356993B309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78EAD3-A884-4F0A-BC03-164D5B0C225A}" type="datetime1">
              <a:rPr lang="en-GB" smtClean="0"/>
              <a:pPr/>
              <a:t>04/01/2019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32E205-1F0D-4384-96D4-1356993B309D}"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DEBA121-4DBE-4A9F-8CE2-1A8FE8C5C8FA}" type="datetime1">
              <a:rPr lang="en-GB" smtClean="0"/>
              <a:pPr/>
              <a:t>04/01/2019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32E205-1F0D-4384-96D4-1356993B309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A980EF6-5676-4D22-B072-C6221B07374A}" type="datetime1">
              <a:rPr lang="en-GB" smtClean="0"/>
              <a:pPr/>
              <a:t>04/01/2019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632E205-1F0D-4384-96D4-1356993B309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70536A8-0588-4258-B554-BF9034E0CDEC}" type="datetime1">
              <a:rPr lang="en-GB" smtClean="0"/>
              <a:pPr/>
              <a:t>04/01/2019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632E205-1F0D-4384-96D4-1356993B309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E79DDC-94E9-4CF7-A955-7B80AF42316F}" type="datetime1">
              <a:rPr lang="en-GB" smtClean="0"/>
              <a:pPr/>
              <a:t>04/01/2019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632E205-1F0D-4384-96D4-1356993B309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70A4F5-4E78-4E2A-9AD9-CD50D0591B5B}" type="datetime1">
              <a:rPr lang="en-GB" smtClean="0"/>
              <a:pPr/>
              <a:t>04/01/2019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32E205-1F0D-4384-96D4-1356993B309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35D8FC-B0C6-4375-80A6-799BAB134663}" type="datetime1">
              <a:rPr lang="en-GB" smtClean="0"/>
              <a:pPr/>
              <a:t>04/01/2019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32E205-1F0D-4384-96D4-1356993B309D}"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0FE4CC-2E04-4530-B564-77262CEC8506}" type="datetime1">
              <a:rPr lang="en-GB" smtClean="0"/>
              <a:pPr/>
              <a:t>04/01/2019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32E205-1F0D-4384-96D4-1356993B309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382911"/>
            <a:ext cx="8784976" cy="1470025"/>
          </a:xfrm>
        </p:spPr>
        <p:txBody>
          <a:bodyPr>
            <a:normAutofit fontScale="90000"/>
          </a:bodyPr>
          <a:lstStyle/>
          <a:p>
            <a:r>
              <a:rPr lang="en-GB" sz="6700" dirty="0" smtClean="0"/>
              <a:t/>
            </a:r>
            <a:br>
              <a:rPr lang="en-GB" sz="6700" dirty="0" smtClean="0"/>
            </a:br>
            <a:r>
              <a:rPr lang="en-GB" sz="6700" dirty="0" smtClean="0"/>
              <a:t/>
            </a:r>
            <a:br>
              <a:rPr lang="en-GB" sz="6700" dirty="0" smtClean="0"/>
            </a:br>
            <a:r>
              <a:rPr lang="en-GB" sz="6700" dirty="0" smtClean="0"/>
              <a:t>Can a Scientist be a Christian?</a:t>
            </a:r>
            <a:r>
              <a:rPr lang="en-GB" dirty="0" smtClean="0"/>
              <a:t/>
            </a:r>
            <a:br>
              <a:rPr lang="en-GB" dirty="0" smtClean="0"/>
            </a:br>
            <a:r>
              <a:rPr lang="en-GB" dirty="0" smtClean="0"/>
              <a:t/>
            </a:r>
            <a:br>
              <a:rPr lang="en-GB" dirty="0" smtClean="0"/>
            </a:br>
            <a:r>
              <a:rPr lang="en-GB" dirty="0" smtClean="0"/>
              <a:t>George Smith</a:t>
            </a:r>
            <a:br>
              <a:rPr lang="en-GB" dirty="0" smtClean="0"/>
            </a:br>
            <a:r>
              <a:rPr lang="en-GB" dirty="0" smtClean="0"/>
              <a:t/>
            </a:r>
            <a:br>
              <a:rPr lang="en-GB" dirty="0" smtClean="0"/>
            </a:br>
            <a:r>
              <a:rPr lang="en-GB" sz="3100" dirty="0" smtClean="0"/>
              <a:t>Emeritus Professor of Materials Science and Fellow</a:t>
            </a:r>
            <a:r>
              <a:rPr lang="en-GB" sz="3100" dirty="0"/>
              <a:t> </a:t>
            </a:r>
            <a:r>
              <a:rPr lang="en-GB" sz="3100" dirty="0" smtClean="0"/>
              <a:t>of Trinity College, Oxford</a:t>
            </a:r>
            <a:endParaRPr lang="en-GB" sz="3100" dirty="0"/>
          </a:p>
        </p:txBody>
      </p:sp>
      <p:sp>
        <p:nvSpPr>
          <p:cNvPr id="3" name="Subtitle 2"/>
          <p:cNvSpPr>
            <a:spLocks noGrp="1"/>
          </p:cNvSpPr>
          <p:nvPr>
            <p:ph type="subTitle" idx="1"/>
          </p:nvPr>
        </p:nvSpPr>
        <p:spPr bwMode="auto">
          <a:xfrm>
            <a:off x="1371600" y="5060776"/>
            <a:ext cx="6400800" cy="1752600"/>
          </a:xfrm>
        </p:spPr>
        <p:txBody>
          <a:bodyPr/>
          <a:lstStyle/>
          <a:p>
            <a:endParaRPr lang="en-GB" dirty="0"/>
          </a:p>
          <a:p>
            <a:endParaRPr lang="en-GB" dirty="0"/>
          </a:p>
        </p:txBody>
      </p:sp>
      <p:sp>
        <p:nvSpPr>
          <p:cNvPr id="4" name="Slide Number Placeholder 3"/>
          <p:cNvSpPr>
            <a:spLocks noGrp="1"/>
          </p:cNvSpPr>
          <p:nvPr>
            <p:ph type="sldNum" sz="quarter" idx="12"/>
          </p:nvPr>
        </p:nvSpPr>
        <p:spPr/>
        <p:txBody>
          <a:bodyPr/>
          <a:lstStyle/>
          <a:p>
            <a:fld id="{E632E205-1F0D-4384-96D4-1356993B309D}" type="slidenum">
              <a:rPr lang="en-GB" smtClean="0"/>
              <a:pPr/>
              <a:t>1</a:t>
            </a:fld>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 what do we do now?</a:t>
            </a:r>
            <a:endParaRPr lang="en-GB" dirty="0"/>
          </a:p>
        </p:txBody>
      </p:sp>
      <p:sp>
        <p:nvSpPr>
          <p:cNvPr id="3" name="Content Placeholder 2"/>
          <p:cNvSpPr>
            <a:spLocks noGrp="1"/>
          </p:cNvSpPr>
          <p:nvPr>
            <p:ph idx="1"/>
          </p:nvPr>
        </p:nvSpPr>
        <p:spPr/>
        <p:txBody>
          <a:bodyPr/>
          <a:lstStyle/>
          <a:p>
            <a:r>
              <a:rPr lang="en-GB" dirty="0" smtClean="0"/>
              <a:t>Our personal behaviour as scientists.</a:t>
            </a:r>
          </a:p>
          <a:p>
            <a:endParaRPr lang="en-GB" dirty="0" smtClean="0"/>
          </a:p>
          <a:p>
            <a:r>
              <a:rPr lang="en-GB" dirty="0" smtClean="0"/>
              <a:t>Our interaction with society.</a:t>
            </a:r>
          </a:p>
          <a:p>
            <a:pPr>
              <a:buNone/>
            </a:pPr>
            <a:endParaRPr lang="en-GB" dirty="0" smtClean="0"/>
          </a:p>
          <a:p>
            <a:r>
              <a:rPr lang="en-GB" dirty="0" smtClean="0"/>
              <a:t>Our care for the planet</a:t>
            </a:r>
            <a:r>
              <a:rPr lang="en-GB" dirty="0" smtClean="0"/>
              <a:t>.</a:t>
            </a:r>
          </a:p>
          <a:p>
            <a:endParaRPr lang="en-GB" dirty="0" smtClean="0"/>
          </a:p>
          <a:p>
            <a:r>
              <a:rPr lang="en-GB" dirty="0" smtClean="0"/>
              <a:t>Our attitude to God.</a:t>
            </a:r>
            <a:endParaRPr lang="en-GB" dirty="0"/>
          </a:p>
        </p:txBody>
      </p:sp>
      <p:sp>
        <p:nvSpPr>
          <p:cNvPr id="4" name="Slide Number Placeholder 3"/>
          <p:cNvSpPr>
            <a:spLocks noGrp="1"/>
          </p:cNvSpPr>
          <p:nvPr>
            <p:ph type="sldNum" sz="quarter" idx="12"/>
          </p:nvPr>
        </p:nvSpPr>
        <p:spPr/>
        <p:txBody>
          <a:bodyPr/>
          <a:lstStyle/>
          <a:p>
            <a:fld id="{E632E205-1F0D-4384-96D4-1356993B309D}" type="slidenum">
              <a:rPr lang="en-GB" smtClean="0"/>
              <a:pPr/>
              <a:t>10</a:t>
            </a:fld>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lstStyle/>
          <a:p>
            <a:r>
              <a:rPr lang="en-GB" dirty="0" smtClean="0"/>
              <a:t>Personal: Scientific Integrity</a:t>
            </a:r>
            <a:endParaRPr lang="en-GB" dirty="0"/>
          </a:p>
        </p:txBody>
      </p:sp>
      <p:sp>
        <p:nvSpPr>
          <p:cNvPr id="3" name="Content Placeholder 2"/>
          <p:cNvSpPr>
            <a:spLocks noGrp="1"/>
          </p:cNvSpPr>
          <p:nvPr>
            <p:ph idx="1"/>
          </p:nvPr>
        </p:nvSpPr>
        <p:spPr>
          <a:xfrm>
            <a:off x="457200" y="1268760"/>
            <a:ext cx="8229600" cy="4525963"/>
          </a:xfrm>
        </p:spPr>
        <p:txBody>
          <a:bodyPr>
            <a:normAutofit lnSpcReduction="10000"/>
          </a:bodyPr>
          <a:lstStyle/>
          <a:p>
            <a:r>
              <a:rPr lang="en-GB" dirty="0" smtClean="0"/>
              <a:t>Need to recognise that scientists are fallible human beings, just like everyone else.</a:t>
            </a:r>
          </a:p>
          <a:p>
            <a:r>
              <a:rPr lang="en-GB" dirty="0" smtClean="0"/>
              <a:t>Can be driven by greed, vanity, or ambition.</a:t>
            </a:r>
          </a:p>
          <a:p>
            <a:r>
              <a:rPr lang="en-GB" dirty="0" smtClean="0"/>
              <a:t>Scientists should not be treated as ‘gods’.</a:t>
            </a:r>
          </a:p>
          <a:p>
            <a:r>
              <a:rPr lang="en-GB" dirty="0" smtClean="0"/>
              <a:t>Need to establish standards of conduct, rigour in reporting results, avoid misleading or over-claiming achievements (e.g. </a:t>
            </a:r>
            <a:r>
              <a:rPr lang="en-GB" smtClean="0"/>
              <a:t>in </a:t>
            </a:r>
            <a:r>
              <a:rPr lang="en-GB" dirty="0" smtClean="0"/>
              <a:t>medicine).</a:t>
            </a:r>
          </a:p>
          <a:p>
            <a:r>
              <a:rPr lang="en-GB" dirty="0" smtClean="0"/>
              <a:t>Self-regulation by the scientific community is in many respects inadequate or lacking.</a:t>
            </a:r>
            <a:endParaRPr lang="en-GB" dirty="0"/>
          </a:p>
        </p:txBody>
      </p:sp>
      <p:sp>
        <p:nvSpPr>
          <p:cNvPr id="4" name="Slide Number Placeholder 3"/>
          <p:cNvSpPr>
            <a:spLocks noGrp="1"/>
          </p:cNvSpPr>
          <p:nvPr>
            <p:ph type="sldNum" sz="quarter" idx="12"/>
          </p:nvPr>
        </p:nvSpPr>
        <p:spPr/>
        <p:txBody>
          <a:bodyPr/>
          <a:lstStyle/>
          <a:p>
            <a:fld id="{E632E205-1F0D-4384-96D4-1356993B309D}" type="slidenum">
              <a:rPr lang="en-GB" smtClean="0"/>
              <a:pPr/>
              <a:t>11</a:t>
            </a:fld>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Societal: Think Before You Act</a:t>
            </a:r>
            <a:endParaRPr lang="en-GB" dirty="0"/>
          </a:p>
        </p:txBody>
      </p:sp>
      <p:sp>
        <p:nvSpPr>
          <p:cNvPr id="3" name="Content Placeholder 2"/>
          <p:cNvSpPr>
            <a:spLocks noGrp="1"/>
          </p:cNvSpPr>
          <p:nvPr>
            <p:ph idx="1"/>
          </p:nvPr>
        </p:nvSpPr>
        <p:spPr>
          <a:xfrm>
            <a:off x="457200" y="1423317"/>
            <a:ext cx="8229600" cy="4525963"/>
          </a:xfrm>
        </p:spPr>
        <p:txBody>
          <a:bodyPr>
            <a:normAutofit lnSpcReduction="10000"/>
          </a:bodyPr>
          <a:lstStyle/>
          <a:p>
            <a:r>
              <a:rPr lang="en-GB" dirty="0" smtClean="0"/>
              <a:t>A certain level of humility is desirable</a:t>
            </a:r>
          </a:p>
          <a:p>
            <a:r>
              <a:rPr lang="en-GB" dirty="0" smtClean="0"/>
              <a:t>Scientists need to recognise that they do not have all the answers, and never will.</a:t>
            </a:r>
          </a:p>
          <a:p>
            <a:r>
              <a:rPr lang="en-GB" dirty="0" smtClean="0"/>
              <a:t>Human behaviour is immensely complicated, and not always rational. </a:t>
            </a:r>
          </a:p>
          <a:p>
            <a:r>
              <a:rPr lang="en-GB" dirty="0" smtClean="0"/>
              <a:t>Technological changes can have unforeseen side effects – e.g. pollution, accidents, etc.</a:t>
            </a:r>
          </a:p>
          <a:p>
            <a:r>
              <a:rPr lang="en-GB" dirty="0" smtClean="0"/>
              <a:t>Scientists need to regard themselves as servants of society, not its masters.</a:t>
            </a:r>
            <a:endParaRPr lang="en-GB" dirty="0"/>
          </a:p>
        </p:txBody>
      </p:sp>
      <p:sp>
        <p:nvSpPr>
          <p:cNvPr id="4" name="Slide Number Placeholder 3"/>
          <p:cNvSpPr>
            <a:spLocks noGrp="1"/>
          </p:cNvSpPr>
          <p:nvPr>
            <p:ph type="sldNum" sz="quarter" idx="12"/>
          </p:nvPr>
        </p:nvSpPr>
        <p:spPr/>
        <p:txBody>
          <a:bodyPr/>
          <a:lstStyle/>
          <a:p>
            <a:fld id="{E632E205-1F0D-4384-96D4-1356993B309D}" type="slidenum">
              <a:rPr lang="en-GB" smtClean="0"/>
              <a:pPr/>
              <a:t>12</a:t>
            </a:fld>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lstStyle/>
          <a:p>
            <a:r>
              <a:rPr lang="en-GB" dirty="0" smtClean="0"/>
              <a:t>Stewardship - I</a:t>
            </a:r>
            <a:endParaRPr lang="en-GB" dirty="0"/>
          </a:p>
        </p:txBody>
      </p:sp>
      <p:sp>
        <p:nvSpPr>
          <p:cNvPr id="3" name="Content Placeholder 2"/>
          <p:cNvSpPr>
            <a:spLocks noGrp="1"/>
          </p:cNvSpPr>
          <p:nvPr>
            <p:ph idx="1"/>
          </p:nvPr>
        </p:nvSpPr>
        <p:spPr>
          <a:xfrm>
            <a:off x="457200" y="1423317"/>
            <a:ext cx="8229600" cy="4525963"/>
          </a:xfrm>
        </p:spPr>
        <p:txBody>
          <a:bodyPr>
            <a:normAutofit lnSpcReduction="10000"/>
          </a:bodyPr>
          <a:lstStyle/>
          <a:p>
            <a:r>
              <a:rPr lang="en-GB" dirty="0" smtClean="0"/>
              <a:t>Space exploration is fun, but we have not yet found another, better place to live.  </a:t>
            </a:r>
          </a:p>
          <a:p>
            <a:r>
              <a:rPr lang="en-GB" dirty="0" smtClean="0"/>
              <a:t>The other planets in the solar system look rather unfriendly – too hot or too cold, lack of a suitable atmosphere, fresh water, etc.</a:t>
            </a:r>
          </a:p>
          <a:p>
            <a:r>
              <a:rPr lang="en-GB" dirty="0" smtClean="0"/>
              <a:t>The nearest star is too far away for us to think of going there for several generations</a:t>
            </a:r>
          </a:p>
          <a:p>
            <a:r>
              <a:rPr lang="en-GB" dirty="0" smtClean="0"/>
              <a:t>We are likely to be confined to this small planet for a while – we need to look after it!</a:t>
            </a:r>
            <a:endParaRPr lang="en-GB" dirty="0"/>
          </a:p>
        </p:txBody>
      </p:sp>
      <p:sp>
        <p:nvSpPr>
          <p:cNvPr id="4" name="Slide Number Placeholder 3"/>
          <p:cNvSpPr>
            <a:spLocks noGrp="1"/>
          </p:cNvSpPr>
          <p:nvPr>
            <p:ph type="sldNum" sz="quarter" idx="12"/>
          </p:nvPr>
        </p:nvSpPr>
        <p:spPr/>
        <p:txBody>
          <a:bodyPr/>
          <a:lstStyle/>
          <a:p>
            <a:fld id="{E632E205-1F0D-4384-96D4-1356993B309D}" type="slidenum">
              <a:rPr lang="en-GB" smtClean="0"/>
              <a:pPr/>
              <a:t>13</a:t>
            </a:fld>
            <a:endParaRPr lang="en-GB"/>
          </a:p>
        </p:txBody>
      </p:sp>
    </p:spTree>
    <p:extLst>
      <p:ext uri="{BB962C8B-B14F-4D97-AF65-F5344CB8AC3E}">
        <p14:creationId xmlns="" xmlns:p14="http://schemas.microsoft.com/office/powerpoint/2010/main" val="25593450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3858"/>
            <a:ext cx="8229600" cy="1156990"/>
          </a:xfrm>
        </p:spPr>
        <p:txBody>
          <a:bodyPr>
            <a:normAutofit fontScale="90000"/>
          </a:bodyPr>
          <a:lstStyle/>
          <a:p>
            <a:pPr>
              <a:lnSpc>
                <a:spcPct val="150000"/>
              </a:lnSpc>
            </a:pPr>
            <a:r>
              <a:rPr lang="en-GB" sz="4900" dirty="0" smtClean="0"/>
              <a:t>Stewardship – II</a:t>
            </a:r>
            <a:r>
              <a:rPr lang="en-GB" dirty="0" smtClean="0"/>
              <a:t/>
            </a:r>
            <a:br>
              <a:rPr lang="en-GB" dirty="0" smtClean="0"/>
            </a:br>
            <a:r>
              <a:rPr lang="en-GB" sz="3600" b="1" dirty="0" smtClean="0"/>
              <a:t>“</a:t>
            </a:r>
            <a:r>
              <a:rPr lang="en-GB" sz="3600" b="1" u="sng" dirty="0" smtClean="0"/>
              <a:t>The care and maintenance of a small planet</a:t>
            </a:r>
            <a:r>
              <a:rPr lang="en-GB" sz="3600" b="1" dirty="0" smtClean="0"/>
              <a:t>”</a:t>
            </a:r>
            <a:r>
              <a:rPr lang="en-GB" b="1" dirty="0" smtClean="0"/>
              <a:t/>
            </a:r>
            <a:br>
              <a:rPr lang="en-GB" b="1" dirty="0" smtClean="0"/>
            </a:br>
            <a:endParaRPr lang="en-GB" dirty="0"/>
          </a:p>
        </p:txBody>
      </p:sp>
      <p:sp>
        <p:nvSpPr>
          <p:cNvPr id="3" name="Content Placeholder 2"/>
          <p:cNvSpPr>
            <a:spLocks noGrp="1"/>
          </p:cNvSpPr>
          <p:nvPr>
            <p:ph idx="1"/>
          </p:nvPr>
        </p:nvSpPr>
        <p:spPr>
          <a:xfrm>
            <a:off x="323528" y="1772816"/>
            <a:ext cx="8496944" cy="4968552"/>
          </a:xfrm>
        </p:spPr>
        <p:txBody>
          <a:bodyPr>
            <a:normAutofit fontScale="85000" lnSpcReduction="10000"/>
          </a:bodyPr>
          <a:lstStyle/>
          <a:p>
            <a:endParaRPr lang="en-GB" dirty="0" smtClean="0"/>
          </a:p>
          <a:p>
            <a:r>
              <a:rPr lang="en-GB" dirty="0" smtClean="0"/>
              <a:t>Progress </a:t>
            </a:r>
            <a:r>
              <a:rPr lang="en-GB" dirty="0" smtClean="0"/>
              <a:t>in science and medicine means we have become TOO successful as a species.</a:t>
            </a:r>
          </a:p>
          <a:p>
            <a:r>
              <a:rPr lang="en-GB" dirty="0" smtClean="0"/>
              <a:t>“Climate change” is only one aspect of this.</a:t>
            </a:r>
          </a:p>
          <a:p>
            <a:r>
              <a:rPr lang="en-GB" dirty="0" smtClean="0"/>
              <a:t>There is intense pressure on all the resources of the planet – oceans, atmosphere, agricultural land, fresh water, flora and fauna, minerals and other raw materials.</a:t>
            </a:r>
          </a:p>
          <a:p>
            <a:r>
              <a:rPr lang="en-GB" dirty="0" smtClean="0"/>
              <a:t>The discharge of wastes is a huge problem.</a:t>
            </a:r>
          </a:p>
          <a:p>
            <a:r>
              <a:rPr lang="en-GB" dirty="0" smtClean="0"/>
              <a:t>The risk of global epidemics is growing .</a:t>
            </a:r>
          </a:p>
          <a:p>
            <a:r>
              <a:rPr lang="en-GB" dirty="0" smtClean="0"/>
              <a:t>Moral responsibility for scientists to take a lead in all this.</a:t>
            </a:r>
          </a:p>
        </p:txBody>
      </p:sp>
      <p:sp>
        <p:nvSpPr>
          <p:cNvPr id="4" name="Slide Number Placeholder 3"/>
          <p:cNvSpPr>
            <a:spLocks noGrp="1"/>
          </p:cNvSpPr>
          <p:nvPr>
            <p:ph type="sldNum" sz="quarter" idx="12"/>
          </p:nvPr>
        </p:nvSpPr>
        <p:spPr/>
        <p:txBody>
          <a:bodyPr/>
          <a:lstStyle/>
          <a:p>
            <a:fld id="{E632E205-1F0D-4384-96D4-1356993B309D}" type="slidenum">
              <a:rPr lang="en-GB" smtClean="0"/>
              <a:pPr/>
              <a:t>14</a:t>
            </a:fld>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lstStyle/>
          <a:p>
            <a:r>
              <a:rPr lang="en-GB" dirty="0" smtClean="0"/>
              <a:t>Stewardship - III</a:t>
            </a:r>
            <a:endParaRPr lang="en-GB" dirty="0"/>
          </a:p>
        </p:txBody>
      </p:sp>
      <p:sp>
        <p:nvSpPr>
          <p:cNvPr id="3" name="Content Placeholder 2"/>
          <p:cNvSpPr>
            <a:spLocks noGrp="1"/>
          </p:cNvSpPr>
          <p:nvPr>
            <p:ph idx="1"/>
          </p:nvPr>
        </p:nvSpPr>
        <p:spPr>
          <a:xfrm>
            <a:off x="323528" y="1124744"/>
            <a:ext cx="8496944" cy="4968552"/>
          </a:xfrm>
        </p:spPr>
        <p:txBody>
          <a:bodyPr>
            <a:normAutofit fontScale="92500"/>
          </a:bodyPr>
          <a:lstStyle/>
          <a:p>
            <a:pPr algn="ctr">
              <a:buNone/>
            </a:pPr>
            <a:r>
              <a:rPr lang="en-GB" b="1" u="sng" dirty="0" smtClean="0"/>
              <a:t>Key areas for action</a:t>
            </a:r>
          </a:p>
          <a:p>
            <a:r>
              <a:rPr lang="en-GB" dirty="0" smtClean="0"/>
              <a:t>“Circular economy” – reduce waste, recycle.</a:t>
            </a:r>
          </a:p>
          <a:p>
            <a:r>
              <a:rPr lang="en-GB" dirty="0" smtClean="0"/>
              <a:t> Increase energy efficiency, reduce usage.</a:t>
            </a:r>
          </a:p>
          <a:p>
            <a:r>
              <a:rPr lang="en-GB" dirty="0" smtClean="0"/>
              <a:t> Modify expectations – we can’t all be rich.</a:t>
            </a:r>
          </a:p>
          <a:p>
            <a:r>
              <a:rPr lang="en-GB" dirty="0" smtClean="0"/>
              <a:t> We probably can’t all be meat-eaters, either.</a:t>
            </a:r>
          </a:p>
          <a:p>
            <a:r>
              <a:rPr lang="en-GB" dirty="0" smtClean="0"/>
              <a:t> Indefinite economic growth is not sustainable.</a:t>
            </a:r>
          </a:p>
          <a:p>
            <a:r>
              <a:rPr lang="en-GB" dirty="0" smtClean="0"/>
              <a:t> Address the new challenges of “mega-cities”. </a:t>
            </a:r>
          </a:p>
          <a:p>
            <a:r>
              <a:rPr lang="en-GB" dirty="0" smtClean="0"/>
              <a:t> Improve support for the frail and vulnerable.</a:t>
            </a:r>
          </a:p>
          <a:p>
            <a:r>
              <a:rPr lang="en-GB" dirty="0" smtClean="0"/>
              <a:t> Raise awareness of the fragility of our ecosystem.</a:t>
            </a:r>
            <a:endParaRPr lang="en-GB" dirty="0"/>
          </a:p>
        </p:txBody>
      </p:sp>
      <p:sp>
        <p:nvSpPr>
          <p:cNvPr id="4" name="Slide Number Placeholder 3"/>
          <p:cNvSpPr>
            <a:spLocks noGrp="1"/>
          </p:cNvSpPr>
          <p:nvPr>
            <p:ph type="sldNum" sz="quarter" idx="12"/>
          </p:nvPr>
        </p:nvSpPr>
        <p:spPr/>
        <p:txBody>
          <a:bodyPr/>
          <a:lstStyle/>
          <a:p>
            <a:fld id="{E632E205-1F0D-4384-96D4-1356993B309D}" type="slidenum">
              <a:rPr lang="en-GB" smtClean="0"/>
              <a:pPr/>
              <a:t>15</a:t>
            </a:fld>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1143000"/>
          </a:xfrm>
        </p:spPr>
        <p:txBody>
          <a:bodyPr>
            <a:normAutofit fontScale="90000"/>
          </a:bodyPr>
          <a:lstStyle/>
          <a:p>
            <a:r>
              <a:rPr lang="en-GB" dirty="0" smtClean="0"/>
              <a:t>Extract from Sermon Delivered by William Temple at St. Mary’s, Oxford, in 1931</a:t>
            </a:r>
            <a:endParaRPr lang="en-GB" dirty="0"/>
          </a:p>
        </p:txBody>
      </p:sp>
      <p:sp>
        <p:nvSpPr>
          <p:cNvPr id="3" name="Content Placeholder 2"/>
          <p:cNvSpPr>
            <a:spLocks noGrp="1"/>
          </p:cNvSpPr>
          <p:nvPr>
            <p:ph idx="1"/>
          </p:nvPr>
        </p:nvSpPr>
        <p:spPr/>
        <p:txBody>
          <a:bodyPr>
            <a:normAutofit lnSpcReduction="10000"/>
          </a:bodyPr>
          <a:lstStyle/>
          <a:p>
            <a:pPr>
              <a:buNone/>
            </a:pPr>
            <a:r>
              <a:rPr lang="en-GB" i="1" dirty="0" smtClean="0"/>
              <a:t>(Encouraging Christian students to volunteer for social action)</a:t>
            </a:r>
          </a:p>
          <a:p>
            <a:pPr marL="0" indent="0">
              <a:buNone/>
            </a:pPr>
            <a:endParaRPr lang="en-GB" dirty="0" smtClean="0"/>
          </a:p>
          <a:p>
            <a:pPr marL="0" indent="0">
              <a:buNone/>
            </a:pPr>
            <a:r>
              <a:rPr lang="en-GB" dirty="0" smtClean="0"/>
              <a:t>“Our duty to God requires that we should, for a good part of our time, be not consciously thinking about Him…..”</a:t>
            </a:r>
          </a:p>
          <a:p>
            <a:pPr marL="0" indent="0">
              <a:buNone/>
            </a:pPr>
            <a:endParaRPr lang="en-GB" dirty="0"/>
          </a:p>
          <a:p>
            <a:pPr marL="0" indent="0">
              <a:buNone/>
            </a:pPr>
            <a:r>
              <a:rPr lang="en-GB" dirty="0" smtClean="0"/>
              <a:t>“The test is whether, as a result [of our life and worship] we have more life for our fellow man”</a:t>
            </a:r>
            <a:endParaRPr lang="en-GB" dirty="0"/>
          </a:p>
        </p:txBody>
      </p:sp>
      <p:sp>
        <p:nvSpPr>
          <p:cNvPr id="4" name="Slide Number Placeholder 3"/>
          <p:cNvSpPr>
            <a:spLocks noGrp="1"/>
          </p:cNvSpPr>
          <p:nvPr>
            <p:ph type="sldNum" sz="quarter" idx="12"/>
          </p:nvPr>
        </p:nvSpPr>
        <p:spPr/>
        <p:txBody>
          <a:bodyPr/>
          <a:lstStyle/>
          <a:p>
            <a:fld id="{E632E205-1F0D-4384-96D4-1356993B309D}" type="slidenum">
              <a:rPr lang="en-GB" smtClean="0"/>
              <a:pPr/>
              <a:t>16</a:t>
            </a:fld>
            <a:endParaRPr lang="en-GB"/>
          </a:p>
        </p:txBody>
      </p:sp>
    </p:spTree>
    <p:extLst>
      <p:ext uri="{BB962C8B-B14F-4D97-AF65-F5344CB8AC3E}">
        <p14:creationId xmlns="" xmlns:p14="http://schemas.microsoft.com/office/powerpoint/2010/main" val="1882751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4678"/>
            <a:ext cx="8229600" cy="850106"/>
          </a:xfrm>
        </p:spPr>
        <p:txBody>
          <a:bodyPr>
            <a:noAutofit/>
          </a:bodyPr>
          <a:lstStyle/>
          <a:p>
            <a:r>
              <a:rPr lang="en-GB" dirty="0" smtClean="0">
                <a:latin typeface="+mn-lt"/>
              </a:rPr>
              <a:t>Apollo's legacy</a:t>
            </a:r>
            <a:br>
              <a:rPr lang="en-GB" dirty="0" smtClean="0">
                <a:latin typeface="+mn-lt"/>
              </a:rPr>
            </a:br>
            <a:endParaRPr lang="en-GB" dirty="0">
              <a:latin typeface="+mn-lt"/>
            </a:endParaRPr>
          </a:p>
        </p:txBody>
      </p:sp>
      <p:sp>
        <p:nvSpPr>
          <p:cNvPr id="3" name="Content Placeholder 2"/>
          <p:cNvSpPr>
            <a:spLocks noGrp="1"/>
          </p:cNvSpPr>
          <p:nvPr>
            <p:ph idx="1"/>
          </p:nvPr>
        </p:nvSpPr>
        <p:spPr/>
        <p:txBody>
          <a:bodyPr>
            <a:normAutofit fontScale="77500" lnSpcReduction="20000"/>
          </a:bodyPr>
          <a:lstStyle/>
          <a:p>
            <a:pPr fontAlgn="base"/>
            <a:r>
              <a:rPr lang="en-GB" dirty="0" smtClean="0"/>
              <a:t>Reflecting </a:t>
            </a:r>
            <a:r>
              <a:rPr lang="en-GB" dirty="0" smtClean="0"/>
              <a:t>on </a:t>
            </a:r>
            <a:r>
              <a:rPr lang="en-GB" dirty="0" smtClean="0"/>
              <a:t>their </a:t>
            </a:r>
            <a:r>
              <a:rPr lang="en-GB" dirty="0" smtClean="0"/>
              <a:t>historic mission to the Moon, </a:t>
            </a:r>
            <a:r>
              <a:rPr lang="en-GB" dirty="0" err="1" smtClean="0"/>
              <a:t>Borman</a:t>
            </a:r>
            <a:r>
              <a:rPr lang="en-GB" dirty="0" smtClean="0"/>
              <a:t> described Apollo 8 as a "great endeavour</a:t>
            </a:r>
            <a:r>
              <a:rPr lang="en-GB" dirty="0" smtClean="0"/>
              <a:t>"</a:t>
            </a:r>
            <a:endParaRPr lang="en-GB" dirty="0" smtClean="0"/>
          </a:p>
          <a:p>
            <a:pPr fontAlgn="base"/>
            <a:r>
              <a:rPr lang="en-GB" dirty="0" smtClean="0"/>
              <a:t>Anders said he felt that the lasting legacy of the mission would be "Earthrise" a photo taken by the crew showing humanity's home planet hanging in the blackness of space above the lunar horizon.</a:t>
            </a:r>
          </a:p>
          <a:p>
            <a:pPr fontAlgn="base"/>
            <a:r>
              <a:rPr lang="en-GB" dirty="0" smtClean="0"/>
              <a:t>Speaking to BBC Radio 4's PM, their crewmate Jim Lovell also reflected on the Earthrise moment: "When I looked at the Earth itself... I started to wonder why I was here, what's my purpose here… it sort of dawned me," he said.</a:t>
            </a:r>
          </a:p>
          <a:p>
            <a:pPr fontAlgn="base"/>
            <a:r>
              <a:rPr lang="en-GB" dirty="0" smtClean="0"/>
              <a:t>"And my perspective is that God has given mankind a stage on which to perform. How the play turns out, is up to us."</a:t>
            </a:r>
          </a:p>
          <a:p>
            <a:endParaRPr lang="en-GB" dirty="0"/>
          </a:p>
        </p:txBody>
      </p:sp>
      <p:sp>
        <p:nvSpPr>
          <p:cNvPr id="4" name="Slide Number Placeholder 3"/>
          <p:cNvSpPr>
            <a:spLocks noGrp="1"/>
          </p:cNvSpPr>
          <p:nvPr>
            <p:ph type="sldNum" sz="quarter" idx="12"/>
          </p:nvPr>
        </p:nvSpPr>
        <p:spPr/>
        <p:txBody>
          <a:bodyPr/>
          <a:lstStyle/>
          <a:p>
            <a:fld id="{E632E205-1F0D-4384-96D4-1356993B309D}" type="slidenum">
              <a:rPr lang="en-GB" smtClean="0"/>
              <a:pPr/>
              <a:t>17</a:t>
            </a:fld>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Scientist’s Psalms</a:t>
            </a:r>
            <a:endParaRPr lang="en-GB" dirty="0"/>
          </a:p>
        </p:txBody>
      </p:sp>
      <p:sp>
        <p:nvSpPr>
          <p:cNvPr id="3" name="Content Placeholder 2"/>
          <p:cNvSpPr>
            <a:spLocks noGrp="1"/>
          </p:cNvSpPr>
          <p:nvPr>
            <p:ph idx="1"/>
          </p:nvPr>
        </p:nvSpPr>
        <p:spPr/>
        <p:txBody>
          <a:bodyPr>
            <a:normAutofit fontScale="92500" lnSpcReduction="10000"/>
          </a:bodyPr>
          <a:lstStyle/>
          <a:p>
            <a:pPr>
              <a:buNone/>
            </a:pPr>
            <a:r>
              <a:rPr lang="en-GB" dirty="0" smtClean="0"/>
              <a:t>	The heavens declare the glory of God; and the firmament </a:t>
            </a:r>
            <a:r>
              <a:rPr lang="en-GB" dirty="0" err="1" smtClean="0"/>
              <a:t>showeth</a:t>
            </a:r>
            <a:r>
              <a:rPr lang="en-GB" dirty="0" smtClean="0"/>
              <a:t> his handiwork.</a:t>
            </a:r>
          </a:p>
          <a:p>
            <a:pPr>
              <a:buNone/>
            </a:pPr>
            <a:r>
              <a:rPr lang="en-GB" i="1" dirty="0" smtClean="0"/>
              <a:t>Psalm 19, verse 1</a:t>
            </a:r>
          </a:p>
          <a:p>
            <a:pPr>
              <a:buNone/>
            </a:pPr>
            <a:endParaRPr lang="en-GB" dirty="0" smtClean="0"/>
          </a:p>
          <a:p>
            <a:pPr>
              <a:buNone/>
            </a:pPr>
            <a:r>
              <a:rPr lang="en-GB" dirty="0" smtClean="0"/>
              <a:t>	When I consider thy heavens, the work of thy fingers, the moon and the stars which thou hast ordained; what is man, that thou art mindful of him?  And the son of man, that thou </a:t>
            </a:r>
            <a:r>
              <a:rPr lang="en-GB" dirty="0" err="1" smtClean="0"/>
              <a:t>visitest</a:t>
            </a:r>
            <a:r>
              <a:rPr lang="en-GB" dirty="0" smtClean="0"/>
              <a:t> him?</a:t>
            </a:r>
          </a:p>
          <a:p>
            <a:pPr>
              <a:buNone/>
            </a:pPr>
            <a:r>
              <a:rPr lang="en-GB" i="1" dirty="0" smtClean="0"/>
              <a:t>Psalm 8, verses 3-4</a:t>
            </a:r>
            <a:endParaRPr lang="en-GB" i="1" dirty="0"/>
          </a:p>
        </p:txBody>
      </p:sp>
      <p:sp>
        <p:nvSpPr>
          <p:cNvPr id="4" name="Slide Number Placeholder 3"/>
          <p:cNvSpPr>
            <a:spLocks noGrp="1"/>
          </p:cNvSpPr>
          <p:nvPr>
            <p:ph type="sldNum" sz="quarter" idx="12"/>
          </p:nvPr>
        </p:nvSpPr>
        <p:spPr/>
        <p:txBody>
          <a:bodyPr/>
          <a:lstStyle/>
          <a:p>
            <a:fld id="{E632E205-1F0D-4384-96D4-1356993B309D}" type="slidenum">
              <a:rPr lang="en-GB" smtClean="0"/>
              <a:pPr/>
              <a:t>18</a:t>
            </a:fld>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lstStyle/>
          <a:p>
            <a:r>
              <a:rPr lang="en-GB" dirty="0" smtClean="0"/>
              <a:t>Prelude</a:t>
            </a:r>
            <a:endParaRPr lang="en-GB" dirty="0"/>
          </a:p>
        </p:txBody>
      </p:sp>
      <p:sp>
        <p:nvSpPr>
          <p:cNvPr id="3" name="Content Placeholder 2"/>
          <p:cNvSpPr>
            <a:spLocks noGrp="1"/>
          </p:cNvSpPr>
          <p:nvPr>
            <p:ph idx="1"/>
          </p:nvPr>
        </p:nvSpPr>
        <p:spPr>
          <a:xfrm>
            <a:off x="251520" y="1412776"/>
            <a:ext cx="8712968" cy="4525963"/>
          </a:xfrm>
        </p:spPr>
        <p:txBody>
          <a:bodyPr>
            <a:normAutofit fontScale="92500" lnSpcReduction="10000"/>
          </a:bodyPr>
          <a:lstStyle/>
          <a:p>
            <a:r>
              <a:rPr lang="en-GB" dirty="0" smtClean="0"/>
              <a:t>I cannot prove scientifically that God exists, or that He does not exist – no-one can.</a:t>
            </a:r>
          </a:p>
          <a:p>
            <a:r>
              <a:rPr lang="en-GB" dirty="0" smtClean="0"/>
              <a:t>This is the story of a personal journey.</a:t>
            </a:r>
          </a:p>
          <a:p>
            <a:r>
              <a:rPr lang="en-GB" dirty="0" smtClean="0"/>
              <a:t>My Christian faith was born while a student.</a:t>
            </a:r>
          </a:p>
          <a:p>
            <a:r>
              <a:rPr lang="en-GB" dirty="0" smtClean="0"/>
              <a:t>Christ’s teaching enabled me to make sense of the world, and gave me a purpose in life.</a:t>
            </a:r>
          </a:p>
          <a:p>
            <a:r>
              <a:rPr lang="en-GB" dirty="0" smtClean="0"/>
              <a:t>It motivates what I do (however imperfectly) both professionally and in my personal life.</a:t>
            </a:r>
          </a:p>
          <a:p>
            <a:r>
              <a:rPr lang="en-GB" dirty="0" smtClean="0"/>
              <a:t>Plenty of scope for discussion at the end of this talk!</a:t>
            </a:r>
          </a:p>
          <a:p>
            <a:endParaRPr lang="en-GB" dirty="0" smtClean="0"/>
          </a:p>
          <a:p>
            <a:endParaRPr lang="en-GB" dirty="0" smtClean="0"/>
          </a:p>
          <a:p>
            <a:endParaRPr lang="en-GB" dirty="0" smtClean="0"/>
          </a:p>
          <a:p>
            <a:endParaRPr lang="en-GB" dirty="0" smtClean="0"/>
          </a:p>
          <a:p>
            <a:endParaRPr lang="en-GB" dirty="0"/>
          </a:p>
        </p:txBody>
      </p:sp>
      <p:sp>
        <p:nvSpPr>
          <p:cNvPr id="4" name="Slide Number Placeholder 3"/>
          <p:cNvSpPr>
            <a:spLocks noGrp="1"/>
          </p:cNvSpPr>
          <p:nvPr>
            <p:ph type="sldNum" sz="quarter" idx="12"/>
          </p:nvPr>
        </p:nvSpPr>
        <p:spPr/>
        <p:txBody>
          <a:bodyPr/>
          <a:lstStyle/>
          <a:p>
            <a:fld id="{E632E205-1F0D-4384-96D4-1356993B309D}" type="slidenum">
              <a:rPr lang="en-GB" smtClean="0"/>
              <a:pPr/>
              <a:t>2</a:t>
            </a:fld>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Four Parts to this Talk:</a:t>
            </a:r>
            <a:endParaRPr lang="en-GB" dirty="0"/>
          </a:p>
        </p:txBody>
      </p:sp>
      <p:sp>
        <p:nvSpPr>
          <p:cNvPr id="3" name="Content Placeholder 2"/>
          <p:cNvSpPr>
            <a:spLocks noGrp="1"/>
          </p:cNvSpPr>
          <p:nvPr>
            <p:ph idx="1"/>
          </p:nvPr>
        </p:nvSpPr>
        <p:spPr/>
        <p:txBody>
          <a:bodyPr>
            <a:normAutofit/>
          </a:bodyPr>
          <a:lstStyle/>
          <a:p>
            <a:pPr algn="ctr">
              <a:buNone/>
            </a:pPr>
            <a:r>
              <a:rPr lang="en-GB" sz="6000" dirty="0" smtClean="0"/>
              <a:t>“Look Down”</a:t>
            </a:r>
          </a:p>
          <a:p>
            <a:pPr algn="ctr">
              <a:buNone/>
            </a:pPr>
            <a:r>
              <a:rPr lang="en-GB" sz="6000" dirty="0" smtClean="0"/>
              <a:t>“Look Around”</a:t>
            </a:r>
          </a:p>
          <a:p>
            <a:pPr algn="ctr">
              <a:buNone/>
            </a:pPr>
            <a:r>
              <a:rPr lang="en-GB" sz="6000" dirty="0" smtClean="0"/>
              <a:t>“Look Up”</a:t>
            </a:r>
          </a:p>
          <a:p>
            <a:pPr algn="ctr">
              <a:buNone/>
            </a:pPr>
            <a:r>
              <a:rPr lang="en-GB" sz="6000" dirty="0" smtClean="0"/>
              <a:t>“So What?”</a:t>
            </a:r>
            <a:endParaRPr lang="en-GB" sz="6000" dirty="0"/>
          </a:p>
        </p:txBody>
      </p:sp>
      <p:sp>
        <p:nvSpPr>
          <p:cNvPr id="4" name="Slide Number Placeholder 3"/>
          <p:cNvSpPr>
            <a:spLocks noGrp="1"/>
          </p:cNvSpPr>
          <p:nvPr>
            <p:ph type="sldNum" sz="quarter" idx="12"/>
          </p:nvPr>
        </p:nvSpPr>
        <p:spPr/>
        <p:txBody>
          <a:bodyPr/>
          <a:lstStyle/>
          <a:p>
            <a:fld id="{E632E205-1F0D-4384-96D4-1356993B309D}" type="slidenum">
              <a:rPr lang="en-GB" smtClean="0"/>
              <a:pPr/>
              <a:t>3</a:t>
            </a:fld>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u="sng" dirty="0" smtClean="0"/>
              <a:t>Look Down</a:t>
            </a:r>
            <a:r>
              <a:rPr lang="en-GB" dirty="0" smtClean="0"/>
              <a:t/>
            </a:r>
            <a:br>
              <a:rPr lang="en-GB" dirty="0" smtClean="0"/>
            </a:br>
            <a:r>
              <a:rPr lang="en-GB" sz="3600" dirty="0" smtClean="0"/>
              <a:t>(at our World)</a:t>
            </a:r>
            <a:endParaRPr lang="en-GB" sz="3600" dirty="0"/>
          </a:p>
        </p:txBody>
      </p:sp>
      <p:sp>
        <p:nvSpPr>
          <p:cNvPr id="3" name="Content Placeholder 2"/>
          <p:cNvSpPr>
            <a:spLocks noGrp="1"/>
          </p:cNvSpPr>
          <p:nvPr>
            <p:ph idx="1"/>
          </p:nvPr>
        </p:nvSpPr>
        <p:spPr>
          <a:xfrm>
            <a:off x="457200" y="1600200"/>
            <a:ext cx="8229600" cy="4853136"/>
          </a:xfrm>
        </p:spPr>
        <p:txBody>
          <a:bodyPr>
            <a:normAutofit fontScale="77500" lnSpcReduction="20000"/>
          </a:bodyPr>
          <a:lstStyle/>
          <a:p>
            <a:pPr algn="ctr">
              <a:buNone/>
            </a:pPr>
            <a:r>
              <a:rPr lang="en-GB" b="1" u="sng" dirty="0" smtClean="0"/>
              <a:t>“Understanding the Mind of God”</a:t>
            </a:r>
          </a:p>
          <a:p>
            <a:pPr algn="ctr">
              <a:buNone/>
            </a:pPr>
            <a:endParaRPr lang="en-GB" dirty="0" smtClean="0"/>
          </a:p>
          <a:p>
            <a:pPr algn="ctr">
              <a:buNone/>
            </a:pPr>
            <a:r>
              <a:rPr lang="en-GB" dirty="0" smtClean="0"/>
              <a:t>Order – mathematics</a:t>
            </a:r>
          </a:p>
          <a:p>
            <a:pPr algn="ctr">
              <a:buNone/>
            </a:pPr>
            <a:r>
              <a:rPr lang="en-GB" dirty="0" smtClean="0"/>
              <a:t>Beauty – the world around us</a:t>
            </a:r>
          </a:p>
          <a:p>
            <a:pPr algn="ctr">
              <a:buNone/>
            </a:pPr>
            <a:r>
              <a:rPr lang="en-GB" dirty="0" smtClean="0"/>
              <a:t>Elegance – physical laws </a:t>
            </a:r>
          </a:p>
          <a:p>
            <a:pPr algn="ctr">
              <a:buNone/>
            </a:pPr>
            <a:r>
              <a:rPr lang="en-GB" dirty="0" smtClean="0"/>
              <a:t>Precision </a:t>
            </a:r>
            <a:r>
              <a:rPr lang="en-GB" dirty="0" smtClean="0"/>
              <a:t>- of </a:t>
            </a:r>
            <a:r>
              <a:rPr lang="en-GB" dirty="0" smtClean="0"/>
              <a:t>fundamental physical constants</a:t>
            </a:r>
          </a:p>
          <a:p>
            <a:pPr algn="ctr">
              <a:buNone/>
            </a:pPr>
            <a:r>
              <a:rPr lang="en-GB" dirty="0" smtClean="0"/>
              <a:t>Subtlety – DNA</a:t>
            </a:r>
          </a:p>
          <a:p>
            <a:pPr algn="ctr">
              <a:buNone/>
            </a:pPr>
            <a:r>
              <a:rPr lang="en-GB" dirty="0" smtClean="0"/>
              <a:t>Harmony - biological systems </a:t>
            </a:r>
          </a:p>
          <a:p>
            <a:pPr algn="ctr">
              <a:buNone/>
            </a:pPr>
            <a:r>
              <a:rPr lang="en-GB" dirty="0" smtClean="0"/>
              <a:t>Complexity </a:t>
            </a:r>
            <a:r>
              <a:rPr lang="en-GB" dirty="0" smtClean="0"/>
              <a:t>– the human brain</a:t>
            </a:r>
          </a:p>
          <a:p>
            <a:pPr algn="ctr">
              <a:buNone/>
            </a:pPr>
            <a:endParaRPr lang="en-GB" dirty="0" smtClean="0"/>
          </a:p>
          <a:p>
            <a:r>
              <a:rPr lang="en-GB" dirty="0" smtClean="0"/>
              <a:t>Note that scientists often </a:t>
            </a:r>
            <a:r>
              <a:rPr lang="en-GB" dirty="0" smtClean="0"/>
              <a:t>use </a:t>
            </a:r>
            <a:r>
              <a:rPr lang="en-GB" dirty="0" smtClean="0"/>
              <a:t>concepts of beauty and elegance to judge the relative merits of different theories. Messy or inelegant theories tend to be discarded.  </a:t>
            </a:r>
          </a:p>
        </p:txBody>
      </p:sp>
      <p:sp>
        <p:nvSpPr>
          <p:cNvPr id="4" name="Slide Number Placeholder 3"/>
          <p:cNvSpPr>
            <a:spLocks noGrp="1"/>
          </p:cNvSpPr>
          <p:nvPr>
            <p:ph type="sldNum" sz="quarter" idx="12"/>
          </p:nvPr>
        </p:nvSpPr>
        <p:spPr/>
        <p:txBody>
          <a:bodyPr/>
          <a:lstStyle/>
          <a:p>
            <a:fld id="{E632E205-1F0D-4384-96D4-1356993B309D}" type="slidenum">
              <a:rPr lang="en-GB" smtClean="0"/>
              <a:pPr/>
              <a:t>4</a:t>
            </a:fld>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u="sng" dirty="0" smtClean="0"/>
              <a:t>Look Around</a:t>
            </a:r>
            <a:r>
              <a:rPr lang="en-GB" dirty="0" smtClean="0"/>
              <a:t/>
            </a:r>
            <a:br>
              <a:rPr lang="en-GB" dirty="0" smtClean="0"/>
            </a:br>
            <a:r>
              <a:rPr lang="en-GB" sz="3600" dirty="0" smtClean="0"/>
              <a:t>(at our position in the Universe)</a:t>
            </a:r>
            <a:endParaRPr lang="en-GB" sz="3600" dirty="0"/>
          </a:p>
        </p:txBody>
      </p:sp>
      <p:sp>
        <p:nvSpPr>
          <p:cNvPr id="3" name="Content Placeholder 2"/>
          <p:cNvSpPr>
            <a:spLocks noGrp="1"/>
          </p:cNvSpPr>
          <p:nvPr>
            <p:ph idx="1"/>
          </p:nvPr>
        </p:nvSpPr>
        <p:spPr>
          <a:xfrm>
            <a:off x="323528" y="1412776"/>
            <a:ext cx="8496944" cy="4925144"/>
          </a:xfrm>
        </p:spPr>
        <p:txBody>
          <a:bodyPr>
            <a:noAutofit/>
          </a:bodyPr>
          <a:lstStyle/>
          <a:p>
            <a:r>
              <a:rPr lang="en-GB" sz="2400" dirty="0" smtClean="0"/>
              <a:t>Taking a logarithmic scale for the Universe, human beings are roughly a third of the way up the ladder.  There are many orders of magnitude beneath </a:t>
            </a:r>
            <a:r>
              <a:rPr lang="en-GB" sz="2400" dirty="0" smtClean="0"/>
              <a:t>us, </a:t>
            </a:r>
            <a:r>
              <a:rPr lang="en-GB" sz="2400" dirty="0" smtClean="0"/>
              <a:t>as well as vast expanses above us.</a:t>
            </a:r>
          </a:p>
          <a:p>
            <a:r>
              <a:rPr lang="en-GB" sz="2400" dirty="0" smtClean="0"/>
              <a:t>H</a:t>
            </a:r>
            <a:r>
              <a:rPr lang="en-GB" sz="2400" dirty="0" smtClean="0"/>
              <a:t>uman </a:t>
            </a:r>
            <a:r>
              <a:rPr lang="en-GB" sz="2400" dirty="0" smtClean="0"/>
              <a:t>beings are masterpieces of miniaturisation.  The efficiency of our chemistry, physics, engineering, information processing, repairing and reproductive functions is </a:t>
            </a:r>
            <a:r>
              <a:rPr lang="en-GB" sz="2400" dirty="0" smtClean="0"/>
              <a:t>awesome.</a:t>
            </a:r>
            <a:endParaRPr lang="en-GB" sz="2400" dirty="0" smtClean="0"/>
          </a:p>
          <a:p>
            <a:r>
              <a:rPr lang="en-GB" sz="2400" dirty="0" smtClean="0"/>
              <a:t>In terms of complexity, we are a lot more than the sum of our parts.  Put together bits of metal in the right way, and you have an aeroplane.  Put together the right biological molecules in the right way, and you also have something that ‘flies’ – us!</a:t>
            </a:r>
          </a:p>
          <a:p>
            <a:r>
              <a:rPr lang="en-GB" sz="2400" dirty="0" smtClean="0"/>
              <a:t>The ability of humans to explore, understand and even </a:t>
            </a:r>
            <a:r>
              <a:rPr lang="en-GB" sz="2400" dirty="0" smtClean="0"/>
              <a:t>(partially) predict </a:t>
            </a:r>
            <a:r>
              <a:rPr lang="en-GB" sz="2400" dirty="0" smtClean="0"/>
              <a:t>the behaviour of the universe of which </a:t>
            </a:r>
            <a:r>
              <a:rPr lang="en-GB" sz="2400" dirty="0" smtClean="0"/>
              <a:t>we</a:t>
            </a:r>
            <a:r>
              <a:rPr lang="en-GB" sz="2400" dirty="0" smtClean="0"/>
              <a:t> </a:t>
            </a:r>
            <a:r>
              <a:rPr lang="en-GB" sz="2400" dirty="0" smtClean="0"/>
              <a:t>are part is quite astonishing – we seem to have a remarkable role.</a:t>
            </a:r>
          </a:p>
          <a:p>
            <a:endParaRPr lang="en-GB" sz="2400" dirty="0" smtClean="0"/>
          </a:p>
        </p:txBody>
      </p:sp>
      <p:sp>
        <p:nvSpPr>
          <p:cNvPr id="4" name="Slide Number Placeholder 3"/>
          <p:cNvSpPr>
            <a:spLocks noGrp="1"/>
          </p:cNvSpPr>
          <p:nvPr>
            <p:ph type="sldNum" sz="quarter" idx="12"/>
          </p:nvPr>
        </p:nvSpPr>
        <p:spPr/>
        <p:txBody>
          <a:bodyPr/>
          <a:lstStyle/>
          <a:p>
            <a:fld id="{E632E205-1F0D-4384-96D4-1356993B309D}" type="slidenum">
              <a:rPr lang="en-GB" smtClean="0"/>
              <a:pPr/>
              <a:t>5</a:t>
            </a:fld>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u="sng" dirty="0" smtClean="0"/>
              <a:t>Look Up</a:t>
            </a:r>
            <a:r>
              <a:rPr lang="en-GB" dirty="0" smtClean="0"/>
              <a:t/>
            </a:r>
            <a:br>
              <a:rPr lang="en-GB" dirty="0" smtClean="0"/>
            </a:br>
            <a:r>
              <a:rPr lang="en-GB" dirty="0" smtClean="0"/>
              <a:t>(at our Creator)</a:t>
            </a:r>
            <a:endParaRPr lang="en-GB" dirty="0"/>
          </a:p>
        </p:txBody>
      </p:sp>
      <p:sp>
        <p:nvSpPr>
          <p:cNvPr id="3" name="Content Placeholder 2"/>
          <p:cNvSpPr>
            <a:spLocks noGrp="1"/>
          </p:cNvSpPr>
          <p:nvPr>
            <p:ph idx="1"/>
          </p:nvPr>
        </p:nvSpPr>
        <p:spPr>
          <a:xfrm>
            <a:off x="179512" y="1600200"/>
            <a:ext cx="8820472" cy="4525963"/>
          </a:xfrm>
        </p:spPr>
        <p:txBody>
          <a:bodyPr>
            <a:normAutofit fontScale="85000" lnSpcReduction="10000"/>
          </a:bodyPr>
          <a:lstStyle/>
          <a:p>
            <a:r>
              <a:rPr lang="en-GB" dirty="0" smtClean="0"/>
              <a:t>“Your God is too small” (J.B. Phillips)</a:t>
            </a:r>
          </a:p>
          <a:p>
            <a:r>
              <a:rPr lang="en-GB" dirty="0" smtClean="0"/>
              <a:t>We may never be able to fully understand our Universe – it may be far beyond human comprehension (says  Lord Martin Rees, former President of the Royal Society)</a:t>
            </a:r>
          </a:p>
          <a:p>
            <a:r>
              <a:rPr lang="en-GB" dirty="0" smtClean="0"/>
              <a:t>How can we possibly matter to God?</a:t>
            </a:r>
          </a:p>
          <a:p>
            <a:r>
              <a:rPr lang="en-GB" dirty="0" smtClean="0"/>
              <a:t>Jesus answers this very well – God is involved at all levels – even the hairs on our head are counted</a:t>
            </a:r>
          </a:p>
          <a:p>
            <a:r>
              <a:rPr lang="en-GB" dirty="0" smtClean="0"/>
              <a:t>The Bible teaches that humans can have a special relationship with God  - perhaps our level of complexity has had to reach a key threshold to enable this to happen. </a:t>
            </a:r>
          </a:p>
        </p:txBody>
      </p:sp>
      <p:sp>
        <p:nvSpPr>
          <p:cNvPr id="4" name="Slide Number Placeholder 3"/>
          <p:cNvSpPr>
            <a:spLocks noGrp="1"/>
          </p:cNvSpPr>
          <p:nvPr>
            <p:ph type="sldNum" sz="quarter" idx="12"/>
          </p:nvPr>
        </p:nvSpPr>
        <p:spPr/>
        <p:txBody>
          <a:bodyPr/>
          <a:lstStyle/>
          <a:p>
            <a:fld id="{E632E205-1F0D-4384-96D4-1356993B309D}" type="slidenum">
              <a:rPr lang="en-GB" smtClean="0"/>
              <a:pPr/>
              <a:t>6</a:t>
            </a:fld>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Quote </a:t>
            </a:r>
            <a:r>
              <a:rPr lang="en-GB" dirty="0" smtClean="0"/>
              <a:t>from the </a:t>
            </a:r>
            <a:r>
              <a:rPr lang="en-GB" dirty="0" smtClean="0"/>
              <a:t>Bible</a:t>
            </a:r>
            <a:endParaRPr lang="en-GB" dirty="0"/>
          </a:p>
        </p:txBody>
      </p:sp>
      <p:sp>
        <p:nvSpPr>
          <p:cNvPr id="3" name="Content Placeholder 2"/>
          <p:cNvSpPr>
            <a:spLocks noGrp="1"/>
          </p:cNvSpPr>
          <p:nvPr>
            <p:ph idx="1"/>
          </p:nvPr>
        </p:nvSpPr>
        <p:spPr>
          <a:xfrm>
            <a:off x="457200" y="1340768"/>
            <a:ext cx="8229600" cy="5040560"/>
          </a:xfrm>
        </p:spPr>
        <p:txBody>
          <a:bodyPr>
            <a:normAutofit fontScale="92500" lnSpcReduction="20000"/>
          </a:bodyPr>
          <a:lstStyle/>
          <a:p>
            <a:pPr>
              <a:buNone/>
            </a:pPr>
            <a:r>
              <a:rPr lang="en-GB" dirty="0" smtClean="0"/>
              <a:t>	Thy thoughts are very deep.</a:t>
            </a:r>
          </a:p>
          <a:p>
            <a:pPr>
              <a:buNone/>
            </a:pPr>
            <a:r>
              <a:rPr lang="en-GB" i="1" dirty="0" smtClean="0"/>
              <a:t>Psalm 92, verse 5</a:t>
            </a:r>
          </a:p>
          <a:p>
            <a:pPr>
              <a:buNone/>
            </a:pPr>
            <a:endParaRPr lang="en-GB" dirty="0" smtClean="0"/>
          </a:p>
          <a:p>
            <a:pPr>
              <a:buNone/>
            </a:pPr>
            <a:r>
              <a:rPr lang="en-GB" dirty="0" smtClean="0"/>
              <a:t>	I will praise thee; for I am fearfully and wonderfully made: marvellous are thy works; and that my soul </a:t>
            </a:r>
            <a:r>
              <a:rPr lang="en-GB" dirty="0" err="1" smtClean="0"/>
              <a:t>knoweth</a:t>
            </a:r>
            <a:r>
              <a:rPr lang="en-GB" dirty="0" smtClean="0"/>
              <a:t> right well.  My substance was not hid from thee, when I was made in secret.  </a:t>
            </a:r>
            <a:r>
              <a:rPr lang="en-GB" dirty="0" err="1" smtClean="0"/>
              <a:t>Thine</a:t>
            </a:r>
            <a:r>
              <a:rPr lang="en-GB" dirty="0" smtClean="0"/>
              <a:t> eyes did see my substance, yet being imperfect; and in thy book all my members were written.</a:t>
            </a:r>
          </a:p>
          <a:p>
            <a:pPr>
              <a:buNone/>
            </a:pPr>
            <a:r>
              <a:rPr lang="en-GB" i="1" dirty="0" smtClean="0"/>
              <a:t>Psalm 139, verses 14-16</a:t>
            </a:r>
          </a:p>
          <a:p>
            <a:pPr>
              <a:buNone/>
            </a:pPr>
            <a:r>
              <a:rPr lang="en-GB" dirty="0" smtClean="0"/>
              <a:t>	</a:t>
            </a:r>
          </a:p>
          <a:p>
            <a:endParaRPr lang="en-GB" dirty="0" smtClean="0"/>
          </a:p>
          <a:p>
            <a:pPr>
              <a:buNone/>
            </a:pPr>
            <a:endParaRPr lang="en-GB" dirty="0" smtClean="0"/>
          </a:p>
        </p:txBody>
      </p:sp>
      <p:sp>
        <p:nvSpPr>
          <p:cNvPr id="4" name="Slide Number Placeholder 3"/>
          <p:cNvSpPr>
            <a:spLocks noGrp="1"/>
          </p:cNvSpPr>
          <p:nvPr>
            <p:ph type="sldNum" sz="quarter" idx="12"/>
          </p:nvPr>
        </p:nvSpPr>
        <p:spPr/>
        <p:txBody>
          <a:bodyPr/>
          <a:lstStyle/>
          <a:p>
            <a:fld id="{E632E205-1F0D-4384-96D4-1356993B309D}" type="slidenum">
              <a:rPr lang="en-GB" smtClean="0"/>
              <a:pPr/>
              <a:t>7</a:t>
            </a:fld>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 the idea of God just fantasy?</a:t>
            </a:r>
            <a:endParaRPr lang="en-GB" dirty="0"/>
          </a:p>
        </p:txBody>
      </p:sp>
      <p:sp>
        <p:nvSpPr>
          <p:cNvPr id="3" name="Content Placeholder 2"/>
          <p:cNvSpPr>
            <a:spLocks noGrp="1"/>
          </p:cNvSpPr>
          <p:nvPr>
            <p:ph idx="1"/>
          </p:nvPr>
        </p:nvSpPr>
        <p:spPr/>
        <p:txBody>
          <a:bodyPr/>
          <a:lstStyle/>
          <a:p>
            <a:r>
              <a:rPr lang="en-GB" dirty="0"/>
              <a:t>"Alice laughed: "There's no use trying," she said; "one can't believe impossible things."</a:t>
            </a:r>
            <a:r>
              <a:rPr lang="en-GB" dirty="0" smtClean="0"/>
              <a:t/>
            </a:r>
            <a:br>
              <a:rPr lang="en-GB" dirty="0" smtClean="0"/>
            </a:br>
            <a:r>
              <a:rPr lang="en-GB" dirty="0"/>
              <a:t>"I daresay you haven't had much practice," said the Queen. "When I was younger, I always did it for half an hour a day. Why, sometimes I've believed as many as six impossible things before breakfast."</a:t>
            </a:r>
            <a:r>
              <a:rPr lang="en-GB" dirty="0" smtClean="0"/>
              <a:t/>
            </a:r>
            <a:br>
              <a:rPr lang="en-GB" dirty="0" smtClean="0"/>
            </a:br>
            <a:r>
              <a:rPr lang="en-GB" i="1" dirty="0"/>
              <a:t>Alice in Wonderland.</a:t>
            </a:r>
            <a:endParaRPr lang="en-GB" dirty="0"/>
          </a:p>
        </p:txBody>
      </p:sp>
      <p:sp>
        <p:nvSpPr>
          <p:cNvPr id="4" name="Slide Number Placeholder 3"/>
          <p:cNvSpPr>
            <a:spLocks noGrp="1"/>
          </p:cNvSpPr>
          <p:nvPr>
            <p:ph type="sldNum" sz="quarter" idx="12"/>
          </p:nvPr>
        </p:nvSpPr>
        <p:spPr/>
        <p:txBody>
          <a:bodyPr/>
          <a:lstStyle/>
          <a:p>
            <a:fld id="{E632E205-1F0D-4384-96D4-1356993B309D}" type="slidenum">
              <a:rPr lang="en-GB" smtClean="0"/>
              <a:pPr/>
              <a:t>8</a:t>
            </a:fld>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a:t>
            </a:r>
            <a:r>
              <a:rPr lang="en-GB" dirty="0" smtClean="0"/>
              <a:t>hat </a:t>
            </a:r>
            <a:r>
              <a:rPr lang="en-GB" dirty="0" smtClean="0"/>
              <a:t>six impossible things have scientists been forced to believe?</a:t>
            </a:r>
            <a:endParaRPr lang="en-GB" dirty="0"/>
          </a:p>
        </p:txBody>
      </p:sp>
      <p:sp>
        <p:nvSpPr>
          <p:cNvPr id="3" name="Content Placeholder 2"/>
          <p:cNvSpPr>
            <a:spLocks noGrp="1"/>
          </p:cNvSpPr>
          <p:nvPr>
            <p:ph idx="1"/>
          </p:nvPr>
        </p:nvSpPr>
        <p:spPr>
          <a:xfrm>
            <a:off x="251520" y="1783357"/>
            <a:ext cx="8640960" cy="4525963"/>
          </a:xfrm>
        </p:spPr>
        <p:txBody>
          <a:bodyPr>
            <a:normAutofit fontScale="85000" lnSpcReduction="10000"/>
          </a:bodyPr>
          <a:lstStyle/>
          <a:p>
            <a:r>
              <a:rPr lang="en-GB" dirty="0" smtClean="0"/>
              <a:t>The quantum world – wave-particle duality.</a:t>
            </a:r>
          </a:p>
          <a:p>
            <a:r>
              <a:rPr lang="en-GB" dirty="0" smtClean="0"/>
              <a:t>The </a:t>
            </a:r>
            <a:r>
              <a:rPr lang="en-GB" dirty="0" smtClean="0"/>
              <a:t>possibility (reality) that entities can exist in more than one state at the same time.</a:t>
            </a:r>
          </a:p>
          <a:p>
            <a:r>
              <a:rPr lang="en-GB" dirty="0" smtClean="0"/>
              <a:t>Probabilistic universe – determinism is long dead</a:t>
            </a:r>
            <a:r>
              <a:rPr lang="en-GB" dirty="0" smtClean="0"/>
              <a:t>.</a:t>
            </a:r>
          </a:p>
          <a:p>
            <a:r>
              <a:rPr lang="en-GB" dirty="0" smtClean="0"/>
              <a:t>Mass is interchangeable with other forms of energy.</a:t>
            </a:r>
            <a:endParaRPr lang="en-GB" dirty="0" smtClean="0"/>
          </a:p>
          <a:p>
            <a:r>
              <a:rPr lang="en-GB" dirty="0" smtClean="0"/>
              <a:t>You </a:t>
            </a:r>
            <a:r>
              <a:rPr lang="en-GB" dirty="0" smtClean="0"/>
              <a:t>cannot travel ever faster  – there is an upper limit.</a:t>
            </a:r>
          </a:p>
          <a:p>
            <a:r>
              <a:rPr lang="en-GB" dirty="0" smtClean="0"/>
              <a:t>Space-time can be distorted and twisted, for example forming black holes, and creating gravitational waves</a:t>
            </a:r>
            <a:r>
              <a:rPr lang="en-GB" dirty="0" smtClean="0"/>
              <a:t>.</a:t>
            </a:r>
            <a:endParaRPr lang="en-GB" dirty="0" smtClean="0"/>
          </a:p>
          <a:p>
            <a:pPr>
              <a:buNone/>
            </a:pPr>
            <a:r>
              <a:rPr lang="en-GB" dirty="0" smtClean="0"/>
              <a:t>---------------------------------------------------------------------------</a:t>
            </a:r>
          </a:p>
          <a:p>
            <a:r>
              <a:rPr lang="en-GB" dirty="0" smtClean="0"/>
              <a:t>In view of all this, is the concept of </a:t>
            </a:r>
            <a:r>
              <a:rPr lang="en-GB" dirty="0" smtClean="0"/>
              <a:t>God so </a:t>
            </a:r>
            <a:r>
              <a:rPr lang="en-GB" dirty="0" smtClean="0"/>
              <a:t>unreasonable?</a:t>
            </a:r>
          </a:p>
        </p:txBody>
      </p:sp>
      <p:sp>
        <p:nvSpPr>
          <p:cNvPr id="4" name="Slide Number Placeholder 3"/>
          <p:cNvSpPr>
            <a:spLocks noGrp="1"/>
          </p:cNvSpPr>
          <p:nvPr>
            <p:ph type="sldNum" sz="quarter" idx="12"/>
          </p:nvPr>
        </p:nvSpPr>
        <p:spPr/>
        <p:txBody>
          <a:bodyPr/>
          <a:lstStyle/>
          <a:p>
            <a:fld id="{E632E205-1F0D-4384-96D4-1356993B309D}" type="slidenum">
              <a:rPr lang="en-GB" smtClean="0"/>
              <a:pPr/>
              <a:t>9</a:t>
            </a:fld>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503</TotalTime>
  <Words>1236</Words>
  <Application>Microsoft Office PowerPoint</Application>
  <PresentationFormat>On-screen Show (4:3)</PresentationFormat>
  <Paragraphs>135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  Can a Scientist be a Christian?  George Smith  Emeritus Professor of Materials Science and Fellow of Trinity College, Oxford</vt:lpstr>
      <vt:lpstr>Prelude</vt:lpstr>
      <vt:lpstr>Four Parts to this Talk:</vt:lpstr>
      <vt:lpstr>Look Down (at our World)</vt:lpstr>
      <vt:lpstr>Look Around (at our position in the Universe)</vt:lpstr>
      <vt:lpstr>Look Up (at our Creator)</vt:lpstr>
      <vt:lpstr>Quote from the Bible</vt:lpstr>
      <vt:lpstr>Is the idea of God just fantasy?</vt:lpstr>
      <vt:lpstr>What six impossible things have scientists been forced to believe?</vt:lpstr>
      <vt:lpstr>So what do we do now?</vt:lpstr>
      <vt:lpstr>Personal: Scientific Integrity</vt:lpstr>
      <vt:lpstr>Societal: Think Before You Act</vt:lpstr>
      <vt:lpstr>Stewardship - I</vt:lpstr>
      <vt:lpstr>Stewardship – II “The care and maintenance of a small planet” </vt:lpstr>
      <vt:lpstr>Stewardship - III</vt:lpstr>
      <vt:lpstr>Extract from Sermon Delivered by William Temple at St. Mary’s, Oxford, in 1931</vt:lpstr>
      <vt:lpstr>Apollo's legacy </vt:lpstr>
      <vt:lpstr>The Scientist’s Psalms</vt:lpstr>
    </vt:vector>
  </TitlesOfParts>
  <Company>Department of Materials - Oxford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and Spirituality  George Smith, FRS  Emeritus Fellow, Trinity College, Oxford</dc:title>
  <dc:creator>GDWS</dc:creator>
  <cp:lastModifiedBy>GDWS</cp:lastModifiedBy>
  <cp:revision>57</cp:revision>
  <dcterms:created xsi:type="dcterms:W3CDTF">2017-11-17T18:51:45Z</dcterms:created>
  <dcterms:modified xsi:type="dcterms:W3CDTF">2019-01-04T14:42:51Z</dcterms:modified>
</cp:coreProperties>
</file>